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ookmania Italics" panose="020B0604020202020204" charset="0"/>
      <p:regular r:id="rId13"/>
    </p:embeddedFont>
    <p:embeddedFont>
      <p:font typeface="Helvetica Now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7319473" y="958645"/>
            <a:ext cx="10575418" cy="5529022"/>
            <a:chOff x="0" y="0"/>
            <a:chExt cx="14100558" cy="73720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00558" cy="7372030"/>
            </a:xfrm>
            <a:custGeom>
              <a:avLst/>
              <a:gdLst/>
              <a:ahLst/>
              <a:cxnLst/>
              <a:rect l="l" t="t" r="r" b="b"/>
              <a:pathLst>
                <a:path w="14100558" h="7372030">
                  <a:moveTo>
                    <a:pt x="0" y="0"/>
                  </a:moveTo>
                  <a:lnTo>
                    <a:pt x="14100558" y="0"/>
                  </a:lnTo>
                  <a:lnTo>
                    <a:pt x="14100558" y="7372030"/>
                  </a:lnTo>
                  <a:lnTo>
                    <a:pt x="0" y="73720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3825"/>
              <a:ext cx="14100558" cy="724820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166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34630" y="7009108"/>
            <a:ext cx="9404020" cy="1960702"/>
            <a:chOff x="0" y="0"/>
            <a:chExt cx="12538694" cy="26142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38694" cy="2614270"/>
            </a:xfrm>
            <a:custGeom>
              <a:avLst/>
              <a:gdLst/>
              <a:ahLst/>
              <a:cxnLst/>
              <a:rect l="l" t="t" r="r" b="b"/>
              <a:pathLst>
                <a:path w="12538694" h="2614270">
                  <a:moveTo>
                    <a:pt x="0" y="0"/>
                  </a:moveTo>
                  <a:lnTo>
                    <a:pt x="12538694" y="0"/>
                  </a:lnTo>
                  <a:lnTo>
                    <a:pt x="12538694" y="2614270"/>
                  </a:lnTo>
                  <a:lnTo>
                    <a:pt x="0" y="2614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538694" cy="26618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752"/>
                </a:lnSpc>
              </a:pPr>
              <a:r>
                <a:rPr lang="en-US" sz="3600" spc="298">
                  <a:solidFill>
                    <a:srgbClr val="262626"/>
                  </a:solidFill>
                  <a:latin typeface="Helvetica Now"/>
                  <a:ea typeface="Helvetica Now"/>
                  <a:cs typeface="Helvetica Now"/>
                  <a:sym typeface="Helvetica Now"/>
                </a:rPr>
                <a:t>COOPABITARE s.c.r.l. </a:t>
              </a:r>
            </a:p>
            <a:p>
              <a:pPr algn="l">
                <a:lnSpc>
                  <a:spcPts val="4752"/>
                </a:lnSpc>
              </a:pPr>
              <a:r>
                <a:rPr lang="en-US" sz="3600" spc="299">
                  <a:solidFill>
                    <a:srgbClr val="262626"/>
                  </a:solidFill>
                  <a:latin typeface="Helvetica Now"/>
                  <a:ea typeface="Helvetica Now"/>
                  <a:cs typeface="Helvetica Now"/>
                  <a:sym typeface="Helvetica Now"/>
                </a:rPr>
                <a:t>Società cooperativa fra proprietari immobiliari</a:t>
              </a:r>
            </a:p>
          </p:txBody>
        </p:sp>
      </p:grpSp>
      <p:sp>
        <p:nvSpPr>
          <p:cNvPr id="14" name="Freeform 14" descr="Immagine con edificio, sedia, panca, lato  Descrizione generata automaticamente"/>
          <p:cNvSpPr/>
          <p:nvPr/>
        </p:nvSpPr>
        <p:spPr>
          <a:xfrm>
            <a:off x="-19050" y="1"/>
            <a:ext cx="6952972" cy="10286998"/>
          </a:xfrm>
          <a:custGeom>
            <a:avLst/>
            <a:gdLst/>
            <a:ahLst/>
            <a:cxnLst/>
            <a:rect l="l" t="t" r="r" b="b"/>
            <a:pathLst>
              <a:path w="6952972" h="10286998">
                <a:moveTo>
                  <a:pt x="0" y="0"/>
                </a:moveTo>
                <a:lnTo>
                  <a:pt x="6952972" y="0"/>
                </a:lnTo>
                <a:lnTo>
                  <a:pt x="695297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AutoShape 15"/>
          <p:cNvSpPr/>
          <p:nvPr/>
        </p:nvSpPr>
        <p:spPr>
          <a:xfrm rot="7728">
            <a:off x="8132095" y="6748387"/>
            <a:ext cx="847323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Freeform 16"/>
          <p:cNvSpPr/>
          <p:nvPr/>
        </p:nvSpPr>
        <p:spPr>
          <a:xfrm>
            <a:off x="7934630" y="3182975"/>
            <a:ext cx="8214257" cy="3201757"/>
          </a:xfrm>
          <a:custGeom>
            <a:avLst/>
            <a:gdLst/>
            <a:ahLst/>
            <a:cxnLst/>
            <a:rect l="l" t="t" r="r" b="b"/>
            <a:pathLst>
              <a:path w="8214257" h="3201757">
                <a:moveTo>
                  <a:pt x="0" y="0"/>
                </a:moveTo>
                <a:lnTo>
                  <a:pt x="8214257" y="0"/>
                </a:lnTo>
                <a:lnTo>
                  <a:pt x="8214257" y="3201757"/>
                </a:lnTo>
                <a:lnTo>
                  <a:pt x="0" y="3201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0174" y="310336"/>
            <a:ext cx="15087600" cy="8227173"/>
            <a:chOff x="0" y="0"/>
            <a:chExt cx="20116800" cy="109695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10969564"/>
            </a:xfrm>
            <a:custGeom>
              <a:avLst/>
              <a:gdLst/>
              <a:ahLst/>
              <a:cxnLst/>
              <a:rect l="l" t="t" r="r" b="b"/>
              <a:pathLst>
                <a:path w="20116800" h="10969564">
                  <a:moveTo>
                    <a:pt x="0" y="0"/>
                  </a:moveTo>
                  <a:lnTo>
                    <a:pt x="20116800" y="0"/>
                  </a:lnTo>
                  <a:lnTo>
                    <a:pt x="20116800" y="10969564"/>
                  </a:lnTo>
                  <a:lnTo>
                    <a:pt x="0" y="10969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108838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 chi ci </a:t>
              </a: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rivolgiamo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7776"/>
                </a:lnSpc>
              </a:pPr>
              <a:endParaRPr lang="en-US" sz="7200" i="1" spc="-74" dirty="0">
                <a:solidFill>
                  <a:srgbClr val="0070C0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374"/>
                </a:lnSpc>
              </a:pP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Proprietari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posseggono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alloggi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medio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grandi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,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trilocali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quadrilocali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ecc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…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(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fonte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Istituto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Cattaneo)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rappresentano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il 75% del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parco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immobiliare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Bolognese.</a:t>
              </a:r>
            </a:p>
            <a:p>
              <a:pPr algn="l">
                <a:lnSpc>
                  <a:spcPts val="4374"/>
                </a:lnSpc>
              </a:pPr>
              <a:endParaRPr lang="en-US" sz="405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374"/>
                </a:lnSpc>
              </a:pP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Proprietari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associati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 Confabitare Bologna (5000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).</a:t>
              </a:r>
            </a:p>
            <a:p>
              <a:pPr algn="l">
                <a:lnSpc>
                  <a:spcPts val="2916"/>
                </a:lnSpc>
              </a:pPr>
              <a:endParaRPr lang="en-US" sz="405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374"/>
                </a:lnSpc>
              </a:pP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Host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gestiscono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immobili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in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locazione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breve (7000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immobili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 Bologna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fonte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Airbnb).</a:t>
              </a:r>
            </a:p>
            <a:p>
              <a:pPr algn="l">
                <a:lnSpc>
                  <a:spcPts val="4374"/>
                </a:lnSpc>
              </a:pPr>
              <a:endParaRPr lang="en-US" sz="405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0175" y="310336"/>
            <a:ext cx="15087600" cy="8227173"/>
            <a:chOff x="0" y="0"/>
            <a:chExt cx="20116800" cy="109695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10969564"/>
            </a:xfrm>
            <a:custGeom>
              <a:avLst/>
              <a:gdLst/>
              <a:ahLst/>
              <a:cxnLst/>
              <a:rect l="l" t="t" r="r" b="b"/>
              <a:pathLst>
                <a:path w="20116800" h="10969564">
                  <a:moveTo>
                    <a:pt x="0" y="0"/>
                  </a:moveTo>
                  <a:lnTo>
                    <a:pt x="20116800" y="0"/>
                  </a:lnTo>
                  <a:lnTo>
                    <a:pt x="20116800" y="10969564"/>
                  </a:lnTo>
                  <a:lnTo>
                    <a:pt x="0" y="10969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108838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Il </a:t>
              </a: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futuro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7776"/>
                </a:lnSpc>
              </a:pPr>
              <a:endParaRPr lang="en-US" sz="7200" i="1" spc="-74" dirty="0">
                <a:solidFill>
                  <a:srgbClr val="0070C0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374"/>
                </a:lnSpc>
              </a:pP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Partendo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da Bologna il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progetto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verrà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successivamente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condiviso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nelle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80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provincie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italiane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ora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coperte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0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dalla</a:t>
              </a:r>
              <a:r>
                <a:rPr lang="en-US" sz="40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rete  di Confabitare Italia.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73774" y="719197"/>
            <a:ext cx="14483743" cy="8648059"/>
            <a:chOff x="0" y="0"/>
            <a:chExt cx="20116800" cy="120114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12011486"/>
            </a:xfrm>
            <a:custGeom>
              <a:avLst/>
              <a:gdLst/>
              <a:ahLst/>
              <a:cxnLst/>
              <a:rect l="l" t="t" r="r" b="b"/>
              <a:pathLst>
                <a:path w="20116800" h="12011486">
                  <a:moveTo>
                    <a:pt x="0" y="0"/>
                  </a:moveTo>
                  <a:lnTo>
                    <a:pt x="20116800" y="0"/>
                  </a:lnTo>
                  <a:lnTo>
                    <a:pt x="20116800" y="12011486"/>
                  </a:lnTo>
                  <a:lnTo>
                    <a:pt x="0" y="120114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119257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Perché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5832"/>
                </a:lnSpc>
              </a:pP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Sulla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scia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dell’associazione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Confabitare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nasce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l’idea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Coopabitare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una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tutela e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condivide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la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gestione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della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proprietà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immobiliare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</a:t>
              </a:r>
            </a:p>
            <a:p>
              <a:pPr algn="l">
                <a:lnSpc>
                  <a:spcPts val="5832"/>
                </a:lnSpc>
              </a:pPr>
              <a:endParaRPr lang="en-US" sz="540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5832"/>
                </a:lnSpc>
              </a:pP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Una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è vista dal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pubblico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dei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proprietari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come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una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forma di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condivisione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 </a:t>
              </a:r>
            </a:p>
            <a:p>
              <a:pPr algn="l">
                <a:lnSpc>
                  <a:spcPts val="5832"/>
                </a:lnSpc>
              </a:pP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Una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società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gestione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 è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una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forma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già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presente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sul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mercato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e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molte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volte  vista con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diffidenza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e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foriera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minori</a:t>
              </a:r>
              <a:r>
                <a:rPr lang="en-US" sz="540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540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garanzie</a:t>
              </a:r>
              <a:endParaRPr lang="en-US" sz="540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5920" y="1138428"/>
            <a:ext cx="15087600" cy="8378796"/>
            <a:chOff x="0" y="0"/>
            <a:chExt cx="20116800" cy="111717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11171728"/>
            </a:xfrm>
            <a:custGeom>
              <a:avLst/>
              <a:gdLst/>
              <a:ahLst/>
              <a:cxnLst/>
              <a:rect l="l" t="t" r="r" b="b"/>
              <a:pathLst>
                <a:path w="20116800" h="11171728">
                  <a:moveTo>
                    <a:pt x="0" y="0"/>
                  </a:moveTo>
                  <a:lnTo>
                    <a:pt x="20116800" y="0"/>
                  </a:lnTo>
                  <a:lnTo>
                    <a:pt x="20116800" y="11171728"/>
                  </a:lnTo>
                  <a:lnTo>
                    <a:pt x="0" y="111717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1108600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Come </a:t>
              </a: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funziona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affitta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l’immobile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canone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concordato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e in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seguito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 lo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subaffitta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e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dedotti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costi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ritorna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un 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«cashback» al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proprietario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 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garantisce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il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proprietario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sul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pagamento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del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canone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concordato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se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l’alloggio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rimane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sfitto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viene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comunque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pagato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il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canone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concordato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In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caso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sfratto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se ne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occupa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la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gestisce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le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manutenzioni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ordinarie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5920" y="1138428"/>
            <a:ext cx="15087600" cy="5838252"/>
            <a:chOff x="0" y="0"/>
            <a:chExt cx="20116800" cy="77843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7784336"/>
            </a:xfrm>
            <a:custGeom>
              <a:avLst/>
              <a:gdLst/>
              <a:ahLst/>
              <a:cxnLst/>
              <a:rect l="l" t="t" r="r" b="b"/>
              <a:pathLst>
                <a:path w="20116800" h="7784336">
                  <a:moveTo>
                    <a:pt x="0" y="0"/>
                  </a:moveTo>
                  <a:lnTo>
                    <a:pt x="20116800" y="0"/>
                  </a:lnTo>
                  <a:lnTo>
                    <a:pt x="20116800" y="7784336"/>
                  </a:lnTo>
                  <a:lnTo>
                    <a:pt x="0" y="77843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76986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Innovativa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affitta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l’immobile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canone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concordato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 di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seguito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lo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subaffitta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e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dedotti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costi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ritorna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un «cashback» al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proprietario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 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Nessuna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Agenzia o Property manager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oggi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garantisce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un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canone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locazione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se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pur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minimo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ma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soprattutto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non divide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gli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utili</a:t>
              </a:r>
              <a:r>
                <a:rPr lang="en-US" sz="4650" i="1" spc="-75" dirty="0">
                  <a:solidFill>
                    <a:srgbClr val="FF000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5920" y="1138428"/>
            <a:ext cx="15087600" cy="5838252"/>
            <a:chOff x="0" y="0"/>
            <a:chExt cx="20116800" cy="77843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7784336"/>
            </a:xfrm>
            <a:custGeom>
              <a:avLst/>
              <a:gdLst/>
              <a:ahLst/>
              <a:cxnLst/>
              <a:rect l="l" t="t" r="r" b="b"/>
              <a:pathLst>
                <a:path w="20116800" h="7784336">
                  <a:moveTo>
                    <a:pt x="0" y="0"/>
                  </a:moveTo>
                  <a:lnTo>
                    <a:pt x="20116800" y="0"/>
                  </a:lnTo>
                  <a:lnTo>
                    <a:pt x="20116800" y="7784336"/>
                  </a:lnTo>
                  <a:lnTo>
                    <a:pt x="0" y="77843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76986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Innovativa: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La cooperativa persegue la mutualità occupandosi degli sfratti, delle manutenzioni e dei rapporti con l’amministratore di condominio.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5920" y="1138428"/>
            <a:ext cx="15087600" cy="5838252"/>
            <a:chOff x="0" y="0"/>
            <a:chExt cx="20116800" cy="77843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7784336"/>
            </a:xfrm>
            <a:custGeom>
              <a:avLst/>
              <a:gdLst/>
              <a:ahLst/>
              <a:cxnLst/>
              <a:rect l="l" t="t" r="r" b="b"/>
              <a:pathLst>
                <a:path w="20116800" h="7784336">
                  <a:moveTo>
                    <a:pt x="0" y="0"/>
                  </a:moveTo>
                  <a:lnTo>
                    <a:pt x="20116800" y="0"/>
                  </a:lnTo>
                  <a:lnTo>
                    <a:pt x="20116800" y="7784336"/>
                  </a:lnTo>
                  <a:lnTo>
                    <a:pt x="0" y="77843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76986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Innovativa: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La cooperativa proporrà al proprietario un piano di accantonamento per poter programmare la manutenzione (anche solo una semplice tinteggiatura) a fine locazione in modo da avere sempre l’immobile ristrutturato e pronto a massimizzare la locazione.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46692" y="0"/>
            <a:ext cx="15087600" cy="9528794"/>
            <a:chOff x="0" y="0"/>
            <a:chExt cx="20116800" cy="127050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12705058"/>
            </a:xfrm>
            <a:custGeom>
              <a:avLst/>
              <a:gdLst/>
              <a:ahLst/>
              <a:cxnLst/>
              <a:rect l="l" t="t" r="r" b="b"/>
              <a:pathLst>
                <a:path w="20116800" h="12705058">
                  <a:moveTo>
                    <a:pt x="0" y="0"/>
                  </a:moveTo>
                  <a:lnTo>
                    <a:pt x="20116800" y="0"/>
                  </a:lnTo>
                  <a:lnTo>
                    <a:pt x="20116800" y="12705058"/>
                  </a:lnTo>
                  <a:lnTo>
                    <a:pt x="0" y="127050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6200"/>
              <a:ext cx="20116800" cy="126288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998"/>
                </a:lnSpc>
              </a:pPr>
              <a:r>
                <a:rPr lang="en-US" sz="6480" i="1" spc="-75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I </a:t>
              </a:r>
              <a:r>
                <a:rPr lang="en-US" sz="6480" i="1" spc="-75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6480" i="1" spc="-75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4519"/>
                </a:lnSpc>
              </a:pP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cooperatori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coloro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mettono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disposizione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un immobile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suddivisi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in :</a:t>
              </a:r>
            </a:p>
            <a:p>
              <a:pPr algn="l">
                <a:lnSpc>
                  <a:spcPts val="3936"/>
                </a:lnSpc>
              </a:pP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	.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conferenti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coloro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metteranno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a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disposizione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un immobile</a:t>
              </a:r>
            </a:p>
            <a:p>
              <a:pPr algn="l">
                <a:lnSpc>
                  <a:spcPts val="3936"/>
                </a:lnSpc>
              </a:pP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	.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fruitori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coloro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utilizzeranno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servizi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della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endParaRPr lang="en-US" sz="3645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3936"/>
                </a:lnSpc>
              </a:pP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	(es: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gruppi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acquisto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per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gestione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locazioni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364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brevi</a:t>
              </a:r>
              <a:r>
                <a:rPr lang="en-US" sz="364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)</a:t>
              </a:r>
            </a:p>
            <a:p>
              <a:pPr algn="l">
                <a:lnSpc>
                  <a:spcPts val="3936"/>
                </a:lnSpc>
              </a:pPr>
              <a:endParaRPr lang="en-US" sz="3645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519"/>
                </a:lnSpc>
              </a:pP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speciali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coloro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non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conferiscono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un bene, ma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riterrà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utile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associare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per il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raggiungimento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dello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scopo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sociale</a:t>
              </a:r>
              <a:endParaRPr lang="en-US" sz="4185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519"/>
                </a:lnSpc>
              </a:pPr>
              <a:endParaRPr lang="en-US" sz="4185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519"/>
                </a:lnSpc>
              </a:pP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sovventori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coloro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che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con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apporto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denaro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,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beni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in natura o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crediti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sosterranno</a:t>
              </a:r>
              <a:r>
                <a:rPr lang="en-US" sz="4185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la </a:t>
              </a:r>
              <a:r>
                <a:rPr lang="en-US" sz="4185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cooperativa</a:t>
              </a:r>
              <a:endParaRPr lang="en-US" sz="4185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2581" y="1319813"/>
            <a:ext cx="15087600" cy="7119164"/>
            <a:chOff x="0" y="0"/>
            <a:chExt cx="20116800" cy="94922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9492218"/>
            </a:xfrm>
            <a:custGeom>
              <a:avLst/>
              <a:gdLst/>
              <a:ahLst/>
              <a:cxnLst/>
              <a:rect l="l" t="t" r="r" b="b"/>
              <a:pathLst>
                <a:path w="20116800" h="9492218">
                  <a:moveTo>
                    <a:pt x="0" y="0"/>
                  </a:moveTo>
                  <a:lnTo>
                    <a:pt x="20116800" y="0"/>
                  </a:lnTo>
                  <a:lnTo>
                    <a:pt x="20116800" y="9492218"/>
                  </a:lnTo>
                  <a:lnTo>
                    <a:pt x="0" y="94922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940649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Organi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7200" i="1" spc="-74" dirty="0" err="1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sociali</a:t>
              </a:r>
              <a:r>
                <a:rPr lang="en-US" sz="7200" i="1" spc="-74" dirty="0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: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Assemblea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soci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</a:p>
            <a:p>
              <a:pPr algn="l">
                <a:lnSpc>
                  <a:spcPts val="5022"/>
                </a:lnSpc>
              </a:pPr>
              <a:endParaRPr lang="en-US" sz="465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Consiglio di amministrazione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</a:t>
              </a: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Presidente (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Poteri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di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rappresentanza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legale)</a:t>
              </a:r>
            </a:p>
            <a:p>
              <a:pPr algn="l">
                <a:lnSpc>
                  <a:spcPts val="5022"/>
                </a:lnSpc>
              </a:pPr>
              <a:endParaRPr lang="en-US" sz="4650" i="1" spc="-75" dirty="0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5022"/>
                </a:lnSpc>
              </a:pP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Direttore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 generale ( Organizzazione e </a:t>
              </a:r>
              <a:r>
                <a:rPr lang="en-US" sz="4650" i="1" spc="-75" dirty="0" err="1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gestione</a:t>
              </a:r>
              <a:r>
                <a:rPr lang="en-US" sz="4650" i="1" spc="-75" dirty="0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AutoShape 4"/>
          <p:cNvSpPr/>
          <p:nvPr/>
        </p:nvSpPr>
        <p:spPr>
          <a:xfrm rot="4374">
            <a:off x="1780767" y="2846070"/>
            <a:ext cx="1496950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/>
          <p:cNvSpPr/>
          <p:nvPr/>
        </p:nvSpPr>
        <p:spPr>
          <a:xfrm rot="4415">
            <a:off x="1801956" y="6712111"/>
            <a:ext cx="1483234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260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0200" y="0"/>
            <a:ext cx="15087600" cy="9835753"/>
            <a:chOff x="0" y="0"/>
            <a:chExt cx="20116800" cy="131143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800" cy="13114338"/>
            </a:xfrm>
            <a:custGeom>
              <a:avLst/>
              <a:gdLst/>
              <a:ahLst/>
              <a:cxnLst/>
              <a:rect l="l" t="t" r="r" b="b"/>
              <a:pathLst>
                <a:path w="20116800" h="13114338">
                  <a:moveTo>
                    <a:pt x="0" y="0"/>
                  </a:moveTo>
                  <a:lnTo>
                    <a:pt x="20116800" y="0"/>
                  </a:lnTo>
                  <a:lnTo>
                    <a:pt x="20116800" y="13114338"/>
                  </a:lnTo>
                  <a:lnTo>
                    <a:pt x="0" y="131143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0116800" cy="130286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76"/>
                </a:lnSpc>
              </a:pPr>
              <a:r>
                <a:rPr lang="en-US" sz="7200" i="1" spc="-74">
                  <a:solidFill>
                    <a:srgbClr val="0070C0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Attività:</a:t>
              </a:r>
            </a:p>
            <a:p>
              <a:pPr algn="l">
                <a:lnSpc>
                  <a:spcPts val="4050"/>
                </a:lnSpc>
              </a:pPr>
              <a:r>
                <a:rPr lang="en-US" sz="3750" i="1" spc="-69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Locazione e successiva sublocazione degli immobili conferiti dai soci</a:t>
              </a:r>
            </a:p>
            <a:p>
              <a:pPr algn="l">
                <a:lnSpc>
                  <a:spcPts val="4050"/>
                </a:lnSpc>
              </a:pPr>
              <a:endParaRPr lang="en-US" sz="3750" i="1" spc="-69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050"/>
                </a:lnSpc>
              </a:pPr>
              <a:r>
                <a:rPr lang="en-US" sz="3750" i="1" spc="-69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Gestione manutenzioni, allestimento immobili locati</a:t>
              </a:r>
            </a:p>
            <a:p>
              <a:pPr algn="l">
                <a:lnSpc>
                  <a:spcPts val="4050"/>
                </a:lnSpc>
              </a:pPr>
              <a:endParaRPr lang="en-US" sz="3750" i="1" spc="-69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050"/>
                </a:lnSpc>
              </a:pPr>
              <a:r>
                <a:rPr lang="en-US" sz="3750" i="1" spc="-69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Formazione soci sui temi della proprietà immobiliare</a:t>
              </a:r>
            </a:p>
            <a:p>
              <a:pPr algn="l">
                <a:lnSpc>
                  <a:spcPts val="4050"/>
                </a:lnSpc>
              </a:pPr>
              <a:endParaRPr lang="en-US" sz="3750" i="1" spc="-69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050"/>
                </a:lnSpc>
              </a:pPr>
              <a:r>
                <a:rPr lang="en-US" sz="3750" i="1" spc="-69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Facilitamento e accompagnamento dei soci all’investimento immobiliare</a:t>
              </a:r>
            </a:p>
            <a:p>
              <a:pPr algn="l">
                <a:lnSpc>
                  <a:spcPts val="4050"/>
                </a:lnSpc>
              </a:pPr>
              <a:endParaRPr lang="en-US" sz="3750" i="1" spc="-69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050"/>
                </a:lnSpc>
              </a:pPr>
              <a:r>
                <a:rPr lang="en-US" sz="3750" i="1" spc="-69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Creazione di gruppi di acquisto per gestione immobiliare</a:t>
              </a:r>
            </a:p>
            <a:p>
              <a:pPr algn="l">
                <a:lnSpc>
                  <a:spcPts val="4050"/>
                </a:lnSpc>
              </a:pPr>
              <a:endParaRPr lang="en-US" sz="3750" i="1" spc="-69">
                <a:solidFill>
                  <a:srgbClr val="FFFFFF"/>
                </a:solidFill>
                <a:latin typeface="Bookmania Italics"/>
                <a:ea typeface="Bookmania Italics"/>
                <a:cs typeface="Bookmania Italics"/>
                <a:sym typeface="Bookmania Italics"/>
              </a:endParaRPr>
            </a:p>
            <a:p>
              <a:pPr algn="l">
                <a:lnSpc>
                  <a:spcPts val="4050"/>
                </a:lnSpc>
              </a:pPr>
              <a:r>
                <a:rPr lang="en-US" sz="3750" i="1" spc="-69">
                  <a:solidFill>
                    <a:srgbClr val="FFFFFF"/>
                  </a:solidFill>
                  <a:latin typeface="Bookmania Italics"/>
                  <a:ea typeface="Bookmania Italics"/>
                  <a:cs typeface="Bookmania Italics"/>
                  <a:sym typeface="Bookmania Italics"/>
                </a:rPr>
                <a:t>- Creazione servizi comuni agli Host presenti sul territorio (es: reception centralizzata, pulizie condivise, servizio lavanderia, gruppo acquisto per gadget, condivisione channel manager)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06" y="8983238"/>
            <a:ext cx="18283428" cy="2857500"/>
            <a:chOff x="0" y="0"/>
            <a:chExt cx="24377904" cy="381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77904" cy="3810000"/>
            </a:xfrm>
            <a:custGeom>
              <a:avLst/>
              <a:gdLst/>
              <a:ahLst/>
              <a:cxnLst/>
              <a:rect l="l" t="t" r="r" b="b"/>
              <a:pathLst>
                <a:path w="24377904" h="3810000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1572A4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994908" y="287261"/>
            <a:ext cx="3804393" cy="1482878"/>
          </a:xfrm>
          <a:custGeom>
            <a:avLst/>
            <a:gdLst/>
            <a:ahLst/>
            <a:cxnLst/>
            <a:rect l="l" t="t" r="r" b="b"/>
            <a:pathLst>
              <a:path w="3804393" h="1482878">
                <a:moveTo>
                  <a:pt x="0" y="0"/>
                </a:moveTo>
                <a:lnTo>
                  <a:pt x="3804393" y="0"/>
                </a:lnTo>
                <a:lnTo>
                  <a:pt x="3804393" y="1482878"/>
                </a:lnTo>
                <a:lnTo>
                  <a:pt x="0" y="1482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26" b="-87927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531</Words>
  <Application>Microsoft Office PowerPoint</Application>
  <PresentationFormat>Personalizzato</PresentationFormat>
  <Paragraphs>58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Helvetica Now</vt:lpstr>
      <vt:lpstr>Calibri</vt:lpstr>
      <vt:lpstr>Arial</vt:lpstr>
      <vt:lpstr>Bookmania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 Gradienti Basilare Presentazione Semplice</dc:title>
  <cp:lastModifiedBy>Giovanna Borgia</cp:lastModifiedBy>
  <cp:revision>5</cp:revision>
  <dcterms:created xsi:type="dcterms:W3CDTF">2006-08-16T00:00:00Z</dcterms:created>
  <dcterms:modified xsi:type="dcterms:W3CDTF">2025-02-18T14:16:02Z</dcterms:modified>
  <dc:identifier>DAGfWg5ju9Y</dc:identifier>
</cp:coreProperties>
</file>